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832" r:id="rId1"/>
  </p:sldMasterIdLst>
  <p:notesMasterIdLst>
    <p:notesMasterId r:id="rId6"/>
  </p:notesMasterIdLst>
  <p:sldIdLst>
    <p:sldId id="265" r:id="rId2"/>
    <p:sldId id="269" r:id="rId3"/>
    <p:sldId id="266" r:id="rId4"/>
    <p:sldId id="268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44C50"/>
    <a:srgbClr val="66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805"/>
    <p:restoredTop sz="94377"/>
  </p:normalViewPr>
  <p:slideViewPr>
    <p:cSldViewPr snapToGrid="0" snapToObjects="1">
      <p:cViewPr varScale="1">
        <p:scale>
          <a:sx n="107" d="100"/>
          <a:sy n="107" d="100"/>
        </p:scale>
        <p:origin x="928" y="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251B7B-73C0-434D-9537-7A79FE0E38AA}" type="datetimeFigureOut">
              <a:rPr lang="en-US" smtClean="0"/>
              <a:t>5/2/18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2F2D8D-BA5B-3A4C-94B9-62F6D59120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1242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Title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39775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43973" y="1964267"/>
            <a:ext cx="5714228" cy="2421464"/>
          </a:xfrm>
        </p:spPr>
        <p:txBody>
          <a:bodyPr anchor="b">
            <a:normAutofit/>
          </a:bodyPr>
          <a:lstStyle>
            <a:lvl1pPr algn="r">
              <a:defRPr sz="4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43973" y="4385733"/>
            <a:ext cx="5714228" cy="1405467"/>
          </a:xfrm>
        </p:spPr>
        <p:txBody>
          <a:bodyPr anchor="t">
            <a:normAutofit/>
          </a:bodyPr>
          <a:lstStyle>
            <a:lvl1pPr marL="0" indent="0" algn="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52311" y="5870576"/>
            <a:ext cx="1212173" cy="377825"/>
          </a:xfrm>
        </p:spPr>
        <p:txBody>
          <a:bodyPr/>
          <a:lstStyle/>
          <a:p>
            <a:fld id="{E30E2307-1E40-4E12-8716-25BFDA8E7013}" type="datetime1">
              <a:rPr lang="en-US" smtClean="0"/>
              <a:pPr/>
              <a:t>5/2/18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973" y="5870576"/>
            <a:ext cx="3932137" cy="3778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40685" y="5870576"/>
            <a:ext cx="417516" cy="377825"/>
          </a:xfrm>
        </p:spPr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6316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4732865"/>
            <a:ext cx="7772400" cy="566738"/>
          </a:xfrm>
        </p:spPr>
        <p:txBody>
          <a:bodyPr anchor="b">
            <a:normAutofit/>
          </a:bodyPr>
          <a:lstStyle>
            <a:lvl1pPr algn="l">
              <a:defRPr sz="2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4401" y="932112"/>
            <a:ext cx="6858000" cy="3164976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1600"/>
            </a:lvl1pPr>
          </a:lstStyle>
          <a:p>
            <a:pPr marL="0" lvl="0" indent="0" algn="ctr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5299603"/>
            <a:ext cx="7772400" cy="4937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D110F-3F4E-48D9-B8AA-5D0E825AFDBA}" type="datetime1">
              <a:rPr lang="en-US" smtClean="0"/>
              <a:pPr/>
              <a:t>5/2/18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2595896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3" y="609602"/>
            <a:ext cx="7772399" cy="3124199"/>
          </a:xfrm>
        </p:spPr>
        <p:txBody>
          <a:bodyPr anchor="ctr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2" y="4343400"/>
            <a:ext cx="7772399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D110F-3F4E-48D9-B8AA-5D0E825AFDBA}" type="datetime1">
              <a:rPr lang="en-US" smtClean="0"/>
              <a:pPr/>
              <a:t>5/2/18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9197772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421796" y="71811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735800" y="275167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9115" y="609602"/>
            <a:ext cx="7091297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988671" y="3352800"/>
            <a:ext cx="6876133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2266" y="4343400"/>
            <a:ext cx="7772400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D110F-3F4E-48D9-B8AA-5D0E825AFDBA}" type="datetime1">
              <a:rPr lang="en-US" smtClean="0"/>
              <a:pPr/>
              <a:t>5/2/18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758391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3291648"/>
            <a:ext cx="7772401" cy="1468800"/>
          </a:xfrm>
        </p:spPr>
        <p:txBody>
          <a:bodyPr anchor="b">
            <a:normAutofit/>
          </a:bodyPr>
          <a:lstStyle>
            <a:lvl1pPr algn="l">
              <a:defRPr sz="2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4760448"/>
            <a:ext cx="7772402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D110F-3F4E-48D9-B8AA-5D0E825AFDBA}" type="datetime1">
              <a:rPr lang="en-US" smtClean="0"/>
              <a:pPr/>
              <a:t>5/2/18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5766791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21796" y="71811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735800" y="275167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9115" y="609602"/>
            <a:ext cx="7091297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57200" y="3886200"/>
            <a:ext cx="7772401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4775200"/>
            <a:ext cx="7772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D110F-3F4E-48D9-B8AA-5D0E825AFDBA}" type="datetime1">
              <a:rPr lang="en-US" smtClean="0"/>
              <a:pPr/>
              <a:t>5/2/18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1438184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4440" y="609602"/>
            <a:ext cx="7772401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2800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64440" y="3505200"/>
            <a:ext cx="7772401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4439" y="4343400"/>
            <a:ext cx="7772401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D110F-3F4E-48D9-B8AA-5D0E825AFDBA}" type="datetime1">
              <a:rPr lang="en-US" smtClean="0"/>
              <a:pPr/>
              <a:t>5/2/18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077975"/>
      </p:ext>
    </p:extLst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609601"/>
            <a:ext cx="7772400" cy="1456267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FCF5A-EA79-452C-A52C-1A2668C2E7DF}" type="datetime1">
              <a:rPr lang="en-US" smtClean="0"/>
              <a:pPr/>
              <a:t>5/2/18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14240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2978" y="609600"/>
            <a:ext cx="1676621" cy="5181601"/>
          </a:xfrm>
        </p:spPr>
        <p:txBody>
          <a:bodyPr vert="eaVert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90184" cy="5181600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C4C28-BD4B-4892-9A2D-6E19BD753A9A}" type="datetime1">
              <a:rPr lang="en-US" smtClean="0"/>
              <a:pPr/>
              <a:t>5/2/18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61959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D9D02-426E-46C9-9EE9-0DE1EF8B2838}" type="datetime1">
              <a:rPr lang="en-US" smtClean="0"/>
              <a:pPr/>
              <a:t>5/2/18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243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3308581"/>
            <a:ext cx="7772400" cy="14688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4777381"/>
            <a:ext cx="777240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 cap="all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AEBBE-F8B2-42CF-9895-E86A608384EB}" type="datetime1">
              <a:rPr lang="en-US" smtClean="0"/>
              <a:pPr/>
              <a:t>5/2/18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8366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1" y="2142068"/>
            <a:ext cx="3813048" cy="3649134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6553" y="2142068"/>
            <a:ext cx="3813048" cy="3649133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AA6B6-10E5-4810-BC9F-DA72D8452E73}" type="datetime1">
              <a:rPr lang="en-US" smtClean="0"/>
              <a:pPr/>
              <a:t>5/2/18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656651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3480" y="2218267"/>
            <a:ext cx="354060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870201"/>
            <a:ext cx="3813048" cy="2920998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11120" y="2218267"/>
            <a:ext cx="351848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6552" y="2870201"/>
            <a:ext cx="3813048" cy="2920998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8D072-EF12-4AA2-BD71-ABC68B06D0E2}" type="datetime1">
              <a:rPr lang="en-US" smtClean="0"/>
              <a:pPr/>
              <a:t>5/2/18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158994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609601"/>
            <a:ext cx="7772400" cy="1456267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DBF60-6CC3-4B74-A60D-3486985E4346}" type="datetime1">
              <a:rPr lang="en-US" smtClean="0"/>
              <a:pPr/>
              <a:t>5/2/18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15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14818-984F-4759-BF72-A33BDC1963BD}" type="datetime1">
              <a:rPr lang="en-US" smtClean="0"/>
              <a:pPr/>
              <a:t>5/2/18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99095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1718" y="1557868"/>
            <a:ext cx="2862910" cy="1439332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06144" y="609601"/>
            <a:ext cx="4627975" cy="5181600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718" y="2997200"/>
            <a:ext cx="2862910" cy="184573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7E191-5F94-4FC1-B823-BD7CABF7FA06}" type="datetime1">
              <a:rPr lang="en-US" smtClean="0"/>
              <a:pPr/>
              <a:t>5/2/18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770662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2128" y="1735672"/>
            <a:ext cx="4097204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29200" y="914400"/>
            <a:ext cx="3200400" cy="4572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1600" dirty="0"/>
            </a:lvl1pPr>
          </a:lstStyle>
          <a:p>
            <a:pPr marL="0" lvl="0" indent="0" algn="ctr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2128" y="3107272"/>
            <a:ext cx="4097204" cy="1828800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56D55-EFBE-4F9B-8A5F-09D42CA22A9B}" type="datetime1">
              <a:rPr lang="en-US" smtClean="0"/>
              <a:pPr/>
              <a:t>5/2/18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21313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609601"/>
            <a:ext cx="7772400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42068"/>
            <a:ext cx="7772400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23712" y="5870576"/>
            <a:ext cx="1212173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1D110F-3F4E-48D9-B8AA-5D0E825AFDBA}" type="datetime1">
              <a:rPr lang="en-US" smtClean="0"/>
              <a:pPr/>
              <a:t>5/2/18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5870576"/>
            <a:ext cx="5990311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12085" y="5870576"/>
            <a:ext cx="417516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364920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833" r:id="rId1"/>
    <p:sldLayoutId id="2147484834" r:id="rId2"/>
    <p:sldLayoutId id="2147484835" r:id="rId3"/>
    <p:sldLayoutId id="2147484836" r:id="rId4"/>
    <p:sldLayoutId id="2147484837" r:id="rId5"/>
    <p:sldLayoutId id="2147484838" r:id="rId6"/>
    <p:sldLayoutId id="2147484839" r:id="rId7"/>
    <p:sldLayoutId id="2147484840" r:id="rId8"/>
    <p:sldLayoutId id="2147484841" r:id="rId9"/>
    <p:sldLayoutId id="2147484842" r:id="rId10"/>
    <p:sldLayoutId id="2147484843" r:id="rId11"/>
    <p:sldLayoutId id="2147484844" r:id="rId12"/>
    <p:sldLayoutId id="2147484845" r:id="rId13"/>
    <p:sldLayoutId id="2147484846" r:id="rId14"/>
    <p:sldLayoutId id="2147484847" r:id="rId15"/>
    <p:sldLayoutId id="2147484848" r:id="rId16"/>
    <p:sldLayoutId id="2147484849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rl.jp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457200" y="2246852"/>
            <a:ext cx="40025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tx1">
                    <a:lumMod val="95000"/>
                  </a:schemeClr>
                </a:solidFill>
              </a:rPr>
              <a:t>Criteria B.  Developing ideas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20486" y="3170483"/>
            <a:ext cx="308164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chemeClr val="bg2">
                    <a:lumMod val="75000"/>
                  </a:schemeClr>
                </a:solidFill>
              </a:rPr>
              <a:t>1.   </a:t>
            </a:r>
            <a:r>
              <a:rPr lang="en-US" sz="1600" dirty="0">
                <a:solidFill>
                  <a:schemeClr val="bg2">
                    <a:lumMod val="75000"/>
                  </a:schemeClr>
                </a:solidFill>
              </a:rPr>
              <a:t>Develop a design specification that clearly states the success criteria for your solution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77834" y="589313"/>
            <a:ext cx="646611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2">
                    <a:lumMod val="90000"/>
                    <a:lumOff val="10000"/>
                  </a:schemeClr>
                </a:solidFill>
                <a:latin typeface="Telugu MN" charset="0"/>
                <a:ea typeface="Telugu MN" charset="0"/>
                <a:cs typeface="Telugu MN" charset="0"/>
              </a:rPr>
              <a:t>Design 9º   Unit III</a:t>
            </a:r>
          </a:p>
          <a:p>
            <a:r>
              <a:rPr lang="en-US" sz="40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Telugu MN" charset="0"/>
                <a:ea typeface="Telugu MN" charset="0"/>
                <a:cs typeface="Telugu MN" charset="0"/>
              </a:rPr>
              <a:t>ARDUINO – SENSOR </a:t>
            </a:r>
          </a:p>
        </p:txBody>
      </p:sp>
      <p:sp>
        <p:nvSpPr>
          <p:cNvPr id="15" name="AutoShape 4" descr="rl.jpg"/>
          <p:cNvSpPr>
            <a:spLocks noChangeAspect="1" noChangeArrowheads="1"/>
          </p:cNvSpPr>
          <p:nvPr/>
        </p:nvSpPr>
        <p:spPr bwMode="auto">
          <a:xfrm>
            <a:off x="152400" y="152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620486" y="4428645"/>
            <a:ext cx="275507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1600" b="1" i="1" dirty="0">
                <a:solidFill>
                  <a:srgbClr val="FFC000"/>
                </a:solidFill>
              </a:rPr>
              <a:t>ACTIVITY:  </a:t>
            </a:r>
          </a:p>
          <a:p>
            <a:pPr lvl="0"/>
            <a:r>
              <a:rPr lang="en-US" sz="1600" b="1" i="1" dirty="0">
                <a:solidFill>
                  <a:schemeClr val="tx2">
                    <a:lumMod val="90000"/>
                    <a:lumOff val="10000"/>
                  </a:schemeClr>
                </a:solidFill>
              </a:rPr>
              <a:t>According to the given specifications, develop the programming for Arduino to control a HC-SR04 ultrasonic sensor.</a:t>
            </a:r>
            <a:endParaRPr lang="en-US" sz="1600" i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E0A9FAA-0392-1340-A6E4-DA6003083F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0891" y="3042617"/>
            <a:ext cx="5087176" cy="3815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271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F2BCF491-8DDC-E248-80D2-D57A0870972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5881649"/>
              </p:ext>
            </p:extLst>
          </p:nvPr>
        </p:nvGraphicFramePr>
        <p:xfrm>
          <a:off x="904477" y="1021279"/>
          <a:ext cx="7859511" cy="46078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925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1669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9238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dirty="0">
                          <a:latin typeface="Helvetica Light" charset="0"/>
                          <a:ea typeface="Helvetica Light" charset="0"/>
                          <a:cs typeface="Helvetica Light" charset="0"/>
                        </a:rPr>
                        <a:t>Aspects to consider in a design specification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3853">
                <a:tc>
                  <a:txBody>
                    <a:bodyPr/>
                    <a:lstStyle/>
                    <a:p>
                      <a:r>
                        <a:rPr lang="en-US" sz="1200" b="1" i="0" dirty="0">
                          <a:latin typeface="Helvetica Light" charset="0"/>
                          <a:ea typeface="Helvetica Light" charset="0"/>
                          <a:cs typeface="Helvetica Light" charset="0"/>
                        </a:rPr>
                        <a:t>Aesthetics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b="0" i="0" dirty="0">
                        <a:latin typeface="Helvetica Light" charset="0"/>
                        <a:ea typeface="Helvetica Light" charset="0"/>
                        <a:cs typeface="Helvetica Light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3853">
                <a:tc>
                  <a:txBody>
                    <a:bodyPr/>
                    <a:lstStyle/>
                    <a:p>
                      <a:r>
                        <a:rPr lang="en-US" sz="1200" b="1" i="0" dirty="0">
                          <a:latin typeface="Helvetica Light" charset="0"/>
                          <a:ea typeface="Helvetica Light" charset="0"/>
                          <a:cs typeface="Helvetica Light" charset="0"/>
                        </a:rPr>
                        <a:t>Cost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b="0" i="0" dirty="0">
                        <a:latin typeface="Helvetica Light" charset="0"/>
                        <a:ea typeface="Helvetica Light" charset="0"/>
                        <a:cs typeface="Helvetica Light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9250">
                <a:tc>
                  <a:txBody>
                    <a:bodyPr/>
                    <a:lstStyle/>
                    <a:p>
                      <a:r>
                        <a:rPr lang="en-US" sz="1200" b="1" i="0" dirty="0">
                          <a:latin typeface="Helvetica Light" charset="0"/>
                          <a:ea typeface="Helvetica Light" charset="0"/>
                          <a:cs typeface="Helvetica Light" charset="0"/>
                        </a:rPr>
                        <a:t>Customer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="0" i="0" dirty="0">
                          <a:latin typeface="Helvetica Light" charset="0"/>
                          <a:ea typeface="Helvetica Light" charset="0"/>
                          <a:cs typeface="Helvetica Light" charset="0"/>
                        </a:rPr>
                        <a:t>The action in the sensor programming must help people with a disability or special need.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59250">
                <a:tc>
                  <a:txBody>
                    <a:bodyPr/>
                    <a:lstStyle/>
                    <a:p>
                      <a:r>
                        <a:rPr lang="en-US" sz="1200" b="1" i="0" dirty="0">
                          <a:latin typeface="Helvetica Light" charset="0"/>
                          <a:ea typeface="Helvetica Light" charset="0"/>
                          <a:cs typeface="Helvetica Light" charset="0"/>
                        </a:rPr>
                        <a:t>Environmental considerations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b="0" i="0" dirty="0">
                        <a:latin typeface="Helvetica Light" charset="0"/>
                        <a:ea typeface="Helvetica Light" charset="0"/>
                        <a:cs typeface="Helvetica Light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8468">
                <a:tc>
                  <a:txBody>
                    <a:bodyPr/>
                    <a:lstStyle/>
                    <a:p>
                      <a:r>
                        <a:rPr lang="en-US" sz="1200" b="1" i="0" dirty="0">
                          <a:latin typeface="Helvetica Light" charset="0"/>
                          <a:ea typeface="Helvetica Light" charset="0"/>
                          <a:cs typeface="Helvetica Light" charset="0"/>
                        </a:rPr>
                        <a:t>Function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b="0" i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Helvetica Light" charset="0"/>
                        <a:ea typeface="Helvetica Light" charset="0"/>
                        <a:cs typeface="Helvetica Light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8971">
                <a:tc>
                  <a:txBody>
                    <a:bodyPr/>
                    <a:lstStyle/>
                    <a:p>
                      <a:r>
                        <a:rPr lang="en-US" sz="1200" b="1" i="0" dirty="0">
                          <a:latin typeface="Helvetica Light" charset="0"/>
                          <a:ea typeface="Helvetica Light" charset="0"/>
                          <a:cs typeface="Helvetica Light" charset="0"/>
                        </a:rPr>
                        <a:t>Manufacturing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i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Helvetica Light" charset="0"/>
                        <a:ea typeface="Helvetica Light" charset="0"/>
                        <a:cs typeface="Helvetica Light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789529">
                <a:tc>
                  <a:txBody>
                    <a:bodyPr/>
                    <a:lstStyle/>
                    <a:p>
                      <a:r>
                        <a:rPr lang="en-US" sz="1200" b="1" i="0" dirty="0">
                          <a:latin typeface="Helvetica Light" charset="0"/>
                          <a:ea typeface="Helvetica Light" charset="0"/>
                          <a:cs typeface="Helvetica Light" charset="0"/>
                        </a:rPr>
                        <a:t>Materials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>
                          <a:latin typeface="Helvetica Light" charset="0"/>
                          <a:ea typeface="Helvetica Light" charset="0"/>
                          <a:cs typeface="Helvetica Light" charset="0"/>
                        </a:rPr>
                        <a:t>For development of the commands for Arduino must use all the materials and tools in your Design kit. Be sure to solve problems during the process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53853">
                <a:tc>
                  <a:txBody>
                    <a:bodyPr/>
                    <a:lstStyle/>
                    <a:p>
                      <a:r>
                        <a:rPr lang="en-US" sz="1200" b="1" i="0" dirty="0">
                          <a:latin typeface="Helvetica Light" charset="0"/>
                          <a:ea typeface="Helvetica Light" charset="0"/>
                          <a:cs typeface="Helvetica Light" charset="0"/>
                        </a:rPr>
                        <a:t>Safety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i="0" dirty="0">
                        <a:latin typeface="Helvetica Light" charset="0"/>
                        <a:ea typeface="Helvetica Light" charset="0"/>
                        <a:cs typeface="Helvetica Light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601550">
                <a:tc>
                  <a:txBody>
                    <a:bodyPr/>
                    <a:lstStyle/>
                    <a:p>
                      <a:r>
                        <a:rPr lang="en-US" sz="1200" b="1" i="0" dirty="0">
                          <a:latin typeface="Helvetica Light" charset="0"/>
                          <a:ea typeface="Helvetica Light" charset="0"/>
                          <a:cs typeface="Helvetica Light" charset="0"/>
                        </a:rPr>
                        <a:t>Size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Helvetica Light" charset="0"/>
                          <a:ea typeface="Helvetica Light" charset="0"/>
                          <a:cs typeface="Helvetica Light" charset="0"/>
                        </a:rPr>
                        <a:t>	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i="0" dirty="0">
                        <a:latin typeface="Helvetica Light" charset="0"/>
                        <a:ea typeface="Helvetica Light" charset="0"/>
                        <a:cs typeface="Helvetica Light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667868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118465"/>
              </p:ext>
            </p:extLst>
          </p:nvPr>
        </p:nvGraphicFramePr>
        <p:xfrm>
          <a:off x="589392" y="662388"/>
          <a:ext cx="8062222" cy="49039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62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259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42663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dirty="0">
                          <a:latin typeface="Helvetica Light" charset="0"/>
                          <a:ea typeface="Helvetica Light" charset="0"/>
                          <a:cs typeface="Helvetica Light" charset="0"/>
                        </a:rPr>
                        <a:t>Aspects to consider in a design specification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5825">
                <a:tc>
                  <a:txBody>
                    <a:bodyPr/>
                    <a:lstStyle/>
                    <a:p>
                      <a:r>
                        <a:rPr lang="en-US" sz="1400" b="1" i="0" dirty="0">
                          <a:latin typeface="Helvetica Light" charset="0"/>
                          <a:ea typeface="Helvetica Light" charset="0"/>
                          <a:cs typeface="Helvetica Light" charset="0"/>
                        </a:rPr>
                        <a:t>Aesthetics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Helvetica Light" charset="0"/>
                          <a:ea typeface="Helvetica Light" charset="0"/>
                          <a:cs typeface="Helvetica Light" charset="0"/>
                        </a:rPr>
                        <a:t>Consider appearance, style, </a:t>
                      </a:r>
                      <a:r>
                        <a:rPr lang="en-US" sz="1400" b="0" i="0" dirty="0" err="1">
                          <a:latin typeface="Helvetica Light" charset="0"/>
                          <a:ea typeface="Helvetica Light" charset="0"/>
                          <a:cs typeface="Helvetica Light" charset="0"/>
                        </a:rPr>
                        <a:t>colour</a:t>
                      </a:r>
                      <a:r>
                        <a:rPr lang="en-US" sz="1400" b="0" i="0" dirty="0">
                          <a:latin typeface="Helvetica Light" charset="0"/>
                          <a:ea typeface="Helvetica Light" charset="0"/>
                          <a:cs typeface="Helvetica Light" charset="0"/>
                        </a:rPr>
                        <a:t>, shape/form, texture, pattern, finish, layout.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9783">
                <a:tc>
                  <a:txBody>
                    <a:bodyPr/>
                    <a:lstStyle/>
                    <a:p>
                      <a:r>
                        <a:rPr lang="en-US" sz="1400" b="1" i="0" dirty="0">
                          <a:latin typeface="Helvetica Light" charset="0"/>
                          <a:ea typeface="Helvetica Light" charset="0"/>
                          <a:cs typeface="Helvetica Light" charset="0"/>
                        </a:rPr>
                        <a:t>Cost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Helvetica Light" charset="0"/>
                          <a:ea typeface="Helvetica Light" charset="0"/>
                          <a:cs typeface="Helvetica Light" charset="0"/>
                        </a:rPr>
                        <a:t>Is there a maximum cost? Is this a material cost/time cost/selling cost?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7909">
                <a:tc>
                  <a:txBody>
                    <a:bodyPr/>
                    <a:lstStyle/>
                    <a:p>
                      <a:r>
                        <a:rPr lang="en-US" sz="1400" b="1" i="0" dirty="0">
                          <a:latin typeface="Helvetica Light" charset="0"/>
                          <a:ea typeface="Helvetica Light" charset="0"/>
                          <a:cs typeface="Helvetica Light" charset="0"/>
                        </a:rPr>
                        <a:t>Customer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Helvetica Light" charset="0"/>
                          <a:ea typeface="Helvetica Light" charset="0"/>
                          <a:cs typeface="Helvetica Light" charset="0"/>
                        </a:rPr>
                        <a:t>Who it is for? What is the target user’s age, gender, socio-economic background?	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5221">
                <a:tc>
                  <a:txBody>
                    <a:bodyPr/>
                    <a:lstStyle/>
                    <a:p>
                      <a:r>
                        <a:rPr lang="en-US" sz="1400" b="1" i="0" dirty="0">
                          <a:latin typeface="Helvetica Light" charset="0"/>
                          <a:ea typeface="Helvetica Light" charset="0"/>
                          <a:cs typeface="Helvetica Light" charset="0"/>
                        </a:rPr>
                        <a:t>Environmental considerations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Helvetica Light" charset="0"/>
                          <a:ea typeface="Helvetica Light" charset="0"/>
                          <a:cs typeface="Helvetica Light" charset="0"/>
                        </a:rPr>
                        <a:t>Where will the solution be used? How will the design directly or indirectly affect the environment?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0198">
                <a:tc>
                  <a:txBody>
                    <a:bodyPr/>
                    <a:lstStyle/>
                    <a:p>
                      <a:r>
                        <a:rPr lang="en-US" sz="1400" b="1" i="0" dirty="0">
                          <a:latin typeface="Helvetica Light" charset="0"/>
                          <a:ea typeface="Helvetica Light" charset="0"/>
                          <a:cs typeface="Helvetica Light" charset="0"/>
                        </a:rPr>
                        <a:t>Function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Helvetica Light" charset="0"/>
                          <a:ea typeface="Helvetica Light" charset="0"/>
                          <a:cs typeface="Helvetica Light" charset="0"/>
                        </a:rPr>
                        <a:t>What it must do? What is its purpose? Where will the product be stored? How easily can it be used/maintained?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0303">
                <a:tc>
                  <a:txBody>
                    <a:bodyPr/>
                    <a:lstStyle/>
                    <a:p>
                      <a:r>
                        <a:rPr lang="en-US" sz="1400" b="1" i="0" dirty="0">
                          <a:latin typeface="Helvetica Light" charset="0"/>
                          <a:ea typeface="Helvetica Light" charset="0"/>
                          <a:cs typeface="Helvetica Light" charset="0"/>
                        </a:rPr>
                        <a:t>Manufacturing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Helvetica Light" charset="0"/>
                          <a:ea typeface="Helvetica Light" charset="0"/>
                          <a:cs typeface="Helvetica Light" charset="0"/>
                        </a:rPr>
                        <a:t>What resources are available? Are there limitations as to how this can be created? How much time is needed to create the design?	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16030">
                <a:tc>
                  <a:txBody>
                    <a:bodyPr/>
                    <a:lstStyle/>
                    <a:p>
                      <a:r>
                        <a:rPr lang="en-US" sz="1400" b="1" i="0" dirty="0">
                          <a:latin typeface="Helvetica Light" charset="0"/>
                          <a:ea typeface="Helvetica Light" charset="0"/>
                          <a:cs typeface="Helvetica Light" charset="0"/>
                        </a:rPr>
                        <a:t>Materials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Helvetica Light" charset="0"/>
                          <a:ea typeface="Helvetica Light" charset="0"/>
                          <a:cs typeface="Helvetica Light" charset="0"/>
                        </a:rPr>
                        <a:t>What materials are available? What properties do the materials need to have?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88758">
                <a:tc>
                  <a:txBody>
                    <a:bodyPr/>
                    <a:lstStyle/>
                    <a:p>
                      <a:r>
                        <a:rPr lang="en-US" sz="1400" b="1" i="0" dirty="0">
                          <a:latin typeface="Helvetica Light" charset="0"/>
                          <a:ea typeface="Helvetica Light" charset="0"/>
                          <a:cs typeface="Helvetica Light" charset="0"/>
                        </a:rPr>
                        <a:t>Safety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Helvetica Light" charset="0"/>
                          <a:ea typeface="Helvetica Light" charset="0"/>
                          <a:cs typeface="Helvetica Light" charset="0"/>
                        </a:rPr>
                        <a:t>What safety factors need to be incorporated into the design?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81263">
                <a:tc>
                  <a:txBody>
                    <a:bodyPr/>
                    <a:lstStyle/>
                    <a:p>
                      <a:r>
                        <a:rPr lang="en-US" sz="1400" b="1" i="0" dirty="0">
                          <a:latin typeface="Helvetica Light" charset="0"/>
                          <a:ea typeface="Helvetica Light" charset="0"/>
                          <a:cs typeface="Helvetica Light" charset="0"/>
                        </a:rPr>
                        <a:t>Size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Helvetica Light" charset="0"/>
                          <a:ea typeface="Helvetica Light" charset="0"/>
                          <a:cs typeface="Helvetica Light" charset="0"/>
                        </a:rPr>
                        <a:t>Are there any specific sizes that need to be considered? What “human factors” need to be considered? What anthropometric data needs to be considered?	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i="0" dirty="0">
                        <a:latin typeface="Helvetica Light" charset="0"/>
                        <a:ea typeface="Helvetica Light" charset="0"/>
                        <a:cs typeface="Helvetica Light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736211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36970" y="619565"/>
            <a:ext cx="800817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</a:rPr>
              <a:t>2.    </a:t>
            </a:r>
            <a:r>
              <a:rPr lang="en-US" sz="1600" dirty="0">
                <a:solidFill>
                  <a:schemeClr val="bg1"/>
                </a:solidFill>
              </a:rPr>
              <a:t>Develop a range of feasible design ideas that can be correctly interpreted by others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C4F8E35-3721-3645-BF45-E1A558A29724}"/>
              </a:ext>
            </a:extLst>
          </p:cNvPr>
          <p:cNvSpPr/>
          <p:nvPr/>
        </p:nvSpPr>
        <p:spPr>
          <a:xfrm>
            <a:off x="967875" y="1016047"/>
            <a:ext cx="6964841" cy="2154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1600" b="1" i="1" dirty="0">
                <a:solidFill>
                  <a:srgbClr val="FFC000"/>
                </a:solidFill>
              </a:rPr>
              <a:t>ACTIVITY:  Evidence the work with an screen shots.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600" b="1" i="1" dirty="0">
                <a:solidFill>
                  <a:schemeClr val="tx2">
                    <a:lumMod val="90000"/>
                    <a:lumOff val="10000"/>
                  </a:schemeClr>
                </a:solidFill>
              </a:rPr>
              <a:t>Develop two models in Fritzing – connecting to a sensor.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600" b="1" i="1" dirty="0">
                <a:solidFill>
                  <a:schemeClr val="tx2">
                    <a:lumMod val="90000"/>
                    <a:lumOff val="10000"/>
                  </a:schemeClr>
                </a:solidFill>
              </a:rPr>
              <a:t>Commands in Arduino  and the physical model.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600" b="1" i="1" dirty="0">
                <a:solidFill>
                  <a:schemeClr val="tx2">
                    <a:lumMod val="90000"/>
                    <a:lumOff val="10000"/>
                  </a:schemeClr>
                </a:solidFill>
              </a:rPr>
              <a:t>Boolean Operator “if” when connecting three led. Work with the commands in Arduino Program and create the physical model. (Take a video)</a:t>
            </a:r>
          </a:p>
          <a:p>
            <a:pPr lvl="0"/>
            <a:r>
              <a:rPr lang="en-US" b="1" i="1" dirty="0">
                <a:solidFill>
                  <a:schemeClr val="bg1"/>
                </a:solidFill>
              </a:rPr>
              <a:t>(Students from 9R, 9B and 9O must investigate the last point during the class time on May 3</a:t>
            </a:r>
            <a:r>
              <a:rPr lang="en-US" b="1" i="1" baseline="30000" dirty="0">
                <a:solidFill>
                  <a:schemeClr val="bg1"/>
                </a:solidFill>
              </a:rPr>
              <a:t>rd</a:t>
            </a:r>
            <a:r>
              <a:rPr lang="en-US" b="1" i="1" dirty="0">
                <a:solidFill>
                  <a:schemeClr val="bg1"/>
                </a:solidFill>
              </a:rPr>
              <a:t> and 4</a:t>
            </a:r>
            <a:r>
              <a:rPr lang="en-US" b="1" i="1" baseline="30000" dirty="0">
                <a:solidFill>
                  <a:schemeClr val="bg1"/>
                </a:solidFill>
              </a:rPr>
              <a:t>th</a:t>
            </a:r>
            <a:r>
              <a:rPr lang="en-US" b="1" i="1" dirty="0">
                <a:solidFill>
                  <a:schemeClr val="bg1"/>
                </a:solidFill>
              </a:rPr>
              <a:t>.  Teacher will be absent.   Information must be uploaded to Drive – individually)</a:t>
            </a:r>
            <a:endParaRPr lang="en-US" i="1" dirty="0">
              <a:solidFill>
                <a:schemeClr val="bg1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4176214-4C81-3B4E-B67A-3499A87EF8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5117" y="3170483"/>
            <a:ext cx="4706916" cy="353018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1F40C17-292B-674A-9225-D1D36294AF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67" y="3908034"/>
            <a:ext cx="3955771" cy="2229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72981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elestial">
  <a:themeElements>
    <a:clrScheme name="Blue Warm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Celestial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elestial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elestial" id="{C4BB2A3D-0E93-4C5F-B0D2-9D3FCE089CC5}" vid="{42E5908D-19A2-46FD-89FA-638B126129E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{289413F1-1D1E-504F-A88B-A3806281EA83}tf10001058</Template>
  <TotalTime>1353</TotalTime>
  <Words>412</Words>
  <Application>Microsoft Macintosh PowerPoint</Application>
  <PresentationFormat>On-screen Show (4:3)</PresentationFormat>
  <Paragraphs>44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Calibri</vt:lpstr>
      <vt:lpstr>Calibri Light</vt:lpstr>
      <vt:lpstr>Helvetica Light</vt:lpstr>
      <vt:lpstr>Telugu MN</vt:lpstr>
      <vt:lpstr>Celestial</vt:lpstr>
      <vt:lpstr>PowerPoint Presentation</vt:lpstr>
      <vt:lpstr>PowerPoint Presentation</vt:lpstr>
      <vt:lpstr>PowerPoint Presentation</vt:lpstr>
      <vt:lpstr>PowerPoint Presentation</vt:lpstr>
    </vt:vector>
  </TitlesOfParts>
  <Company>ccb</Company>
  <LinksUpToDate>false</LinksUpToDate>
  <SharedDoc>false</SharedDoc>
  <HyperlinksChanged>false</HyperlinksChanged>
  <AppVersion>16.0012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ccb ccb</dc:creator>
  <cp:lastModifiedBy>Microsoft Office User</cp:lastModifiedBy>
  <cp:revision>96</cp:revision>
  <dcterms:created xsi:type="dcterms:W3CDTF">2016-08-30T13:02:41Z</dcterms:created>
  <dcterms:modified xsi:type="dcterms:W3CDTF">2018-05-02T17:16:29Z</dcterms:modified>
</cp:coreProperties>
</file>